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4" r:id="rId3"/>
    <p:sldId id="298" r:id="rId4"/>
    <p:sldId id="292" r:id="rId5"/>
    <p:sldId id="295" r:id="rId6"/>
    <p:sldId id="296" r:id="rId7"/>
    <p:sldId id="291" r:id="rId8"/>
    <p:sldId id="265" r:id="rId9"/>
    <p:sldId id="273" r:id="rId10"/>
    <p:sldId id="301" r:id="rId11"/>
    <p:sldId id="260" r:id="rId12"/>
    <p:sldId id="266" r:id="rId13"/>
    <p:sldId id="267" r:id="rId14"/>
    <p:sldId id="302" r:id="rId15"/>
    <p:sldId id="303" r:id="rId16"/>
    <p:sldId id="304" r:id="rId17"/>
    <p:sldId id="268" r:id="rId18"/>
    <p:sldId id="269" r:id="rId19"/>
    <p:sldId id="270" r:id="rId20"/>
    <p:sldId id="305" r:id="rId21"/>
    <p:sldId id="271" r:id="rId22"/>
    <p:sldId id="307" r:id="rId23"/>
    <p:sldId id="272" r:id="rId24"/>
    <p:sldId id="26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448"/>
    <a:srgbClr val="098150"/>
    <a:srgbClr val="258802"/>
    <a:srgbClr val="0DC311"/>
    <a:srgbClr val="337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6" d="100"/>
          <a:sy n="66" d="100"/>
        </p:scale>
        <p:origin x="157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1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80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7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0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80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2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4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odqa.just.edu.jo/Pages/default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04800" y="3323348"/>
            <a:ext cx="8686800" cy="10962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Academia Industry Council: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First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Meeting</a:t>
            </a:r>
          </a:p>
          <a:p>
            <a:r>
              <a:rPr lang="en-AU" sz="2400" b="1" dirty="0" err="1" smtClean="0">
                <a:ln w="11430"/>
                <a:solidFill>
                  <a:srgbClr val="266448"/>
                </a:solidFill>
                <a:latin typeface="+mj-lt"/>
              </a:rPr>
              <a:t>Prof.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 Fahmi Abu Al-Rub</a:t>
            </a:r>
            <a:endParaRPr lang="en-AU" sz="2400" b="1" dirty="0" smtClean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April 28, 2018</a:t>
            </a:r>
          </a:p>
          <a:p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839200" cy="3940409"/>
          </a:xfrm>
        </p:spPr>
        <p:txBody>
          <a:bodyPr>
            <a:normAutofit/>
          </a:bodyPr>
          <a:lstStyle/>
          <a:p>
            <a:pPr algn="l"/>
            <a:r>
              <a:rPr lang="en-AU" sz="2400" u="sng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u="sng" dirty="0">
                <a:solidFill>
                  <a:schemeClr val="tx1"/>
                </a:solidFill>
                <a:latin typeface="+mj-lt"/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en-AU" sz="2800" b="1" dirty="0">
                <a:solidFill>
                  <a:schemeClr val="tx1"/>
                </a:solidFill>
              </a:rPr>
              <a:t>Food companies </a:t>
            </a:r>
            <a:r>
              <a:rPr lang="en-AU" sz="2800" dirty="0">
                <a:solidFill>
                  <a:schemeClr val="tx1"/>
                </a:solidFill>
              </a:rPr>
              <a:t>(especially SMEs) and </a:t>
            </a:r>
            <a:r>
              <a:rPr lang="en-AU" sz="2800" b="1" dirty="0">
                <a:solidFill>
                  <a:schemeClr val="tx1"/>
                </a:solidFill>
              </a:rPr>
              <a:t>entrepreneurs</a:t>
            </a:r>
            <a:r>
              <a:rPr lang="en-AU" sz="2800" dirty="0">
                <a:solidFill>
                  <a:schemeClr val="tx1"/>
                </a:solidFill>
              </a:rPr>
              <a:t>: training staff on specific and up-to-date subjects</a:t>
            </a:r>
          </a:p>
          <a:p>
            <a:pPr marL="338138" algn="just"/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4. Policy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legislative makers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, being informed through press releases and dissemination seminars, consulted through thematic meetings, participating in town meetings, drawing up memoranda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understanding, etc.</a:t>
            </a:r>
          </a:p>
          <a:p>
            <a:pPr marL="338138" algn="l"/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 fontScale="925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1 -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materials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e-Books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e-forms (main topics: 1- 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hazards; 2 - Food safety management systems; 3 - Personnel Hygiene; 4 - Design and construction of food premises; 5 - Cleaning and disinfection; 6 - Pest control; 7 – Quality management ; 8 – Quality management tools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(5)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videos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(1 -Hand washing; 2 - Cleaning and disinfection; 3 - Pest control; 4 - Temperature control; 5 -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Posters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 Food spoilage; 2 - Food preservation; 3 - Hazard analysis;4 - Temperature control; 5 - Pest control; 6 - Hand washing; 7 - Cleaning and disinfection; 8 –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b="1" u="sng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in-room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342900" indent="-342900" algn="l">
              <a:buFont typeface="+mj-lt"/>
              <a:buAutoNum type="alphaUcPeriod"/>
            </a:pPr>
            <a:endParaRPr lang="en-AU" sz="24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(3) e-learning training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Scheduling: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282" y="1889430"/>
            <a:ext cx="8410117" cy="428277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>
                <a:solidFill>
                  <a:schemeClr val="tx1"/>
                </a:solidFill>
                <a:latin typeface="+mj-lt"/>
              </a:rPr>
              <a:t>Food safety hazards (Microbiological hazards; Physical hazards; Chemical hazards; Food spoilage; Methods to prevent and control food safety hazards; food preservation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safety management systems (HACCP Principles; Hazards analysis; Critical control points; HACCP methodology; HACCP plans; Food safety verification; Food safety validation; Food Safety Management Systems – ISO 22000:2005; IFS (International Food Safety) – 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BRC (British Retail Consortium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 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19" y="1611705"/>
            <a:ext cx="8431161" cy="4559618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algn="l"/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just"/>
            <a:endParaRPr lang="en-AU" sz="9600" dirty="0">
              <a:solidFill>
                <a:schemeClr val="tx1"/>
              </a:solidFill>
              <a:latin typeface="+mj-lt"/>
            </a:endParaRPr>
          </a:p>
          <a:p>
            <a:pPr marL="346075" indent="-57150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3. Personnel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346075" indent="-57150" algn="just">
              <a:buSzPct val="70000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288925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4. Design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and construction of food premises (Principles of hygienic design of food premises; Premises requirements – materials, walls, ceilings, floors, windows, doors, cleaning station, hand washing facilities, ventilation; Construction, maintenance and modifications of premises; refrigeration systems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46" y="1907756"/>
            <a:ext cx="8233253" cy="4340643"/>
          </a:xfrm>
        </p:spPr>
        <p:txBody>
          <a:bodyPr>
            <a:normAutofit fontScale="47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60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60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6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Cleaning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and disinfection (Importance of cleaning and disinfection in the food 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industry)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endParaRPr lang="en-AU" sz="6000" dirty="0" smtClean="0">
              <a:solidFill>
                <a:schemeClr val="tx1"/>
              </a:solidFill>
              <a:latin typeface="+mj-lt"/>
            </a:endParaRP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Pest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control (Reasons for pest control; Pest control strategies – Preventive measures; Rodents control; Insect control; Bird control; Detection and monitoring of pests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278436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8" y="1917382"/>
            <a:ext cx="8354961" cy="4559618"/>
          </a:xfrm>
        </p:spPr>
        <p:txBody>
          <a:bodyPr>
            <a:normAutofit fontScale="32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74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7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7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systems (Standard for quality management systems – ISO 9001:2008: Management responsibility, Resources management, Product realization, Measurement, Analysis and Improvement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endParaRPr lang="en-AU" sz="7400" dirty="0" smtClean="0">
              <a:solidFill>
                <a:schemeClr val="tx1"/>
              </a:solidFill>
              <a:latin typeface="+mj-lt"/>
            </a:endParaRP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tools (Flowcharts, Cause-effect diagrams; Pareto diagram, Control charts; Value analysis; FMEA - Failure Mode and Effect Analysis; Quality costs; Brainstorming; 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Benchmarking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; Balanced scorecard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3149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610600" cy="464820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algn="l"/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B. (3) e-learning training courses:</a:t>
            </a:r>
            <a:endParaRPr lang="en-US" sz="2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management systems – ISO 22000:2005 (HACCP Principles; Hazards analysis; Critical control points; HACCP methodology; HACCP plans; Food safety verification; Food safety validation; ISO 22000:2005 requirements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management systems – ISO 9001:2008 (Management responsibility, Resources management, Product realization, Measurement, Analysis and Improvement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Personnel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62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13325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3 –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of FoodQA centres and Training of academia and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industry</a:t>
            </a:r>
            <a:endParaRPr lang="en-AU" sz="2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FoodQA centres will be established in northern, middle, and southern universities. The establishment of these centres will be accomplished after the first year of starting the project.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The purpose of this activity is to provide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in-job training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to the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staff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of the FoodQA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Centres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let them acquire the competences and experience in the implementation of food safety and quality management systems (ISO 9001:2008; 2 - Food Safety Management System – ISO 22000:2005; 3 – BRC Global Standard – Food (Issue 5); IFS – International Food Standard (Issue 5) and Global Gap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AU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What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is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FOODQA?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  <a:buFontTx/>
              <a:buChar char="-"/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The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Project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Partners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Expected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results and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Impacts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Objectives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Activities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and Scheduling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will be used as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pilots.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Each one of the standards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be implemented at least in one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company.</a:t>
            </a:r>
          </a:p>
          <a:p>
            <a:pPr algn="just"/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implementation process is expected to have 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average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1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year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27336"/>
            <a:ext cx="8893279" cy="46734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development of the web-portal will have the objective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gathering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organising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multiple information and sources of information in the area of food quality and food safety, to make it available in a structured way to the industry and the food chain in general: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http</a:t>
            </a:r>
            <a:r>
              <a:rPr lang="en-AU" sz="26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foodqa.just.edu.jo/Pages/default.aspx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is intended that this web-portal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becomes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 instrument of communication between Academia and Industry and a tool that becomes regularly used by the industry and the other players of the food chain as source of relevant information for the development of their activities and knowledge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upgrade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727336"/>
            <a:ext cx="8763000" cy="47496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The type of information that is intended to be gathered will include: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types of links, such as: link to RASFF (Rapid Alert System for Food and Feed) and TRACES; links to Codex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Alimentarius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; Links to national and European Food Safety Agencies; links to EU Legislation, Links to scientific and technical publishers.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safety per topic (e.g. labelling, additives, materials in contacts with foods, GMO’s, contaminants)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quality and quality management systems.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883" y="1798751"/>
            <a:ext cx="8176037" cy="445581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Activity 6 – Establishment of the Academia-Industry Council</a:t>
            </a:r>
            <a:r>
              <a:rPr lang="en-AU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6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include representatives both from Academia and Industry.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from the Academia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will be nominated by the universities among the professors of the faculties more directly related with the activities of the FoodQA Centres.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of the Industry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will be invited representatives from the most important food associations and companies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country.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have a counselling role to FoodQA Centres and to the Project Management Board during the duration of the project.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It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is expected that the Academia-Industry Council would meet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twice a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year.</a:t>
            </a:r>
            <a:endParaRPr lang="en-AU" sz="2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89" y="271932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2788" y="12033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40" y="1524000"/>
            <a:ext cx="8866240" cy="4996017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/>
            <a:r>
              <a:rPr lang="en-US" sz="3100" b="1" dirty="0">
                <a:solidFill>
                  <a:srgbClr val="D09E00"/>
                </a:solidFill>
                <a:latin typeface="+mj-lt"/>
              </a:rPr>
              <a:t>Project Title:</a:t>
            </a:r>
          </a:p>
          <a:p>
            <a:pPr marL="342900" indent="-342900" algn="l"/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“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</a:t>
            </a:r>
            <a:r>
              <a:rPr lang="en-AU" sz="3100" b="1" dirty="0" smtClean="0">
                <a:ln/>
                <a:solidFill>
                  <a:srgbClr val="098150"/>
                </a:solidFill>
                <a:latin typeface="+mj-lt"/>
              </a:rPr>
              <a:t>Quality</a:t>
            </a:r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”</a:t>
            </a:r>
            <a:endParaRPr lang="en-US" sz="31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l"/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Project Acronym:</a:t>
            </a:r>
          </a:p>
          <a:p>
            <a:pPr marL="342900" indent="-342900" algn="l"/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(FOODQA)</a:t>
            </a:r>
            <a:endParaRPr lang="en-US" sz="3100" b="1" dirty="0">
              <a:ln/>
              <a:solidFill>
                <a:srgbClr val="098150"/>
              </a:solidFill>
              <a:latin typeface="+mj-lt"/>
            </a:endParaRPr>
          </a:p>
          <a:p>
            <a:pPr marL="342900" lvl="0" indent="-342900" algn="l"/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j-lt"/>
              </a:rPr>
              <a:t>Funding Agency:</a:t>
            </a:r>
            <a:endParaRPr lang="en-US" sz="3100" b="1" dirty="0">
              <a:solidFill>
                <a:srgbClr val="1F497D">
                  <a:lumMod val="60000"/>
                  <a:lumOff val="40000"/>
                </a:srgbClr>
              </a:solidFill>
              <a:latin typeface="+mj-lt"/>
              <a:cs typeface="Arial"/>
            </a:endParaRP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The Education, Audiovisual and Culture Executive </a:t>
            </a: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Agency (EACEA) European Union</a:t>
            </a:r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 err="1">
                <a:solidFill>
                  <a:srgbClr val="FF0000"/>
                </a:solidFill>
                <a:latin typeface="+mj-lt"/>
              </a:rPr>
              <a:t>Programme</a:t>
            </a:r>
            <a:r>
              <a:rPr lang="en-US" sz="31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US" sz="3100" dirty="0" smtClean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Erasmus+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b="1" dirty="0" smtClean="0">
                <a:solidFill>
                  <a:schemeClr val="accent1"/>
                </a:solidFill>
                <a:latin typeface="+mj-lt"/>
              </a:rPr>
              <a:t>Duration</a:t>
            </a:r>
            <a:r>
              <a:rPr lang="en-US" sz="3100" b="1" dirty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latin typeface="+mj-lt"/>
              </a:rPr>
              <a:t>  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15</a:t>
            </a:r>
            <a:r>
              <a:rPr lang="en-US" sz="3100" baseline="30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2016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till 15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2019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lvl="0" indent="-342900" algn="l"/>
            <a:endParaRPr lang="en-US" sz="28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/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551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038609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03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57859"/>
              </p:ext>
            </p:extLst>
          </p:nvPr>
        </p:nvGraphicFramePr>
        <p:xfrm>
          <a:off x="491647" y="1894562"/>
          <a:ext cx="7661753" cy="411648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927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 University </a:t>
                      </a:r>
                      <a:r>
                        <a:rPr lang="en-US" sz="2400" dirty="0" smtClean="0">
                          <a:effectLst/>
                        </a:rPr>
                        <a:t>of </a:t>
                      </a:r>
                      <a:r>
                        <a:rPr lang="en-US" sz="2400" dirty="0">
                          <a:effectLst/>
                        </a:rPr>
                        <a:t>S</a:t>
                      </a:r>
                      <a:r>
                        <a:rPr lang="en-US" sz="2400" dirty="0" smtClean="0">
                          <a:effectLst/>
                        </a:rPr>
                        <a:t>cience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Technology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3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University of Jordan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8778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Mutah</a:t>
                      </a:r>
                      <a:r>
                        <a:rPr lang="en-US" sz="2400" dirty="0">
                          <a:effectLst/>
                        </a:rPr>
                        <a:t> University 	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Al- </a:t>
                      </a:r>
                      <a:r>
                        <a:rPr lang="en-US" sz="2400" dirty="0" err="1">
                          <a:effectLst/>
                        </a:rPr>
                        <a:t>Balqa</a:t>
                      </a:r>
                      <a:r>
                        <a:rPr lang="en-US" sz="2400" dirty="0">
                          <a:effectLst/>
                        </a:rPr>
                        <a:t>' Applied University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" name="Picture 23" descr="Image result for just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583" y="2297892"/>
            <a:ext cx="75057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Image result for university of jordan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666" y="3154891"/>
            <a:ext cx="56769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Image result for mutah log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4102638"/>
            <a:ext cx="67119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mage result for Al- Balqa' Applied University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5148512"/>
            <a:ext cx="65278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9135"/>
              </p:ext>
            </p:extLst>
          </p:nvPr>
        </p:nvGraphicFramePr>
        <p:xfrm>
          <a:off x="491645" y="1371601"/>
          <a:ext cx="7890354" cy="4419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3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Name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Country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US" sz="2400" kern="1200" dirty="0">
                          <a:effectLst/>
                        </a:rPr>
                        <a:t>Jordan Company for Antibody Production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The Jordan Food and Drug Administration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Leipzig University of Applied Science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Germany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University of </a:t>
                      </a:r>
                      <a:r>
                        <a:rPr lang="en-US" sz="2400" kern="1200" dirty="0" err="1">
                          <a:effectLst/>
                        </a:rPr>
                        <a:t>Teramo</a:t>
                      </a:r>
                      <a:r>
                        <a:rPr lang="en-US" sz="2400" kern="1200" dirty="0">
                          <a:effectLst/>
                        </a:rPr>
                        <a:t>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Italy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Image result for Jordan Company for Antibody Production monojo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1968904"/>
            <a:ext cx="1047274" cy="6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mage result for The Jordan Food and Drug Administration  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2965206"/>
            <a:ext cx="791845" cy="76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eipzig University of Applied Science 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49" y="4002384"/>
            <a:ext cx="1326198" cy="61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Image result for University of Teramo 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71" y="4865769"/>
            <a:ext cx="1411129" cy="6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7778"/>
              </p:ext>
            </p:extLst>
          </p:nvPr>
        </p:nvGraphicFramePr>
        <p:xfrm>
          <a:off x="665576" y="1524000"/>
          <a:ext cx="7716423" cy="46008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27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UNIVERSITY OF SPLIT (SVEUČILIŠTE U SPLITU)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Croatia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 err="1">
                          <a:effectLst/>
                        </a:rPr>
                        <a:t>Jerash</a:t>
                      </a:r>
                      <a:r>
                        <a:rPr lang="en-GB" sz="2400" dirty="0">
                          <a:effectLst/>
                        </a:rPr>
                        <a:t> University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Agricultural University of Athens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Paulo &amp; Beatriz-</a:t>
                      </a:r>
                      <a:r>
                        <a:rPr lang="en-GB" sz="2400" dirty="0" err="1">
                          <a:effectLst/>
                        </a:rPr>
                        <a:t>consultores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r>
                        <a:rPr lang="en-GB" sz="2400" dirty="0" err="1">
                          <a:effectLst/>
                        </a:rPr>
                        <a:t>Associados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Lda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Portugal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Creative Thinking Development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Picture 10" descr="Image result for UNIVERSITY OF SPLIT (SVEUČILIŠTE U SPLITU)  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88" y="2148376"/>
            <a:ext cx="7321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Jerash University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38" y="2942789"/>
            <a:ext cx="48641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Agricultural University of Athens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6" y="3812159"/>
            <a:ext cx="7194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Image result for Paulo &amp; Beatriz-consultores Associados, Lda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4626284"/>
            <a:ext cx="1632585" cy="53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s://static.wixstatic.com/media/a99edb_a84c713aa41f47868d9543585aa0cde3.png/v1/fill/w_305,h_138,al_c,usm_0.66_1.00_0.01/a99edb_a84c713aa41f47868d9543585aa0cde3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5459639"/>
            <a:ext cx="1411288" cy="61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2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75" y="1676400"/>
            <a:ext cx="8440925" cy="485077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of centres that strengthen the food safety procedure and help in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preventing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cases of foodborne diseases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world.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FoodQA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work in synergism with 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JFDA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to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improve the quality of food and food processing in the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industry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food business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competitiveness of Jordanian products to access gulf and EU markets.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enhancing the role of universities (academia) and industry in food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sector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25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4475" y="12039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463" y="1742062"/>
            <a:ext cx="8267700" cy="4267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identify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local needs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food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better shape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courses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and encourage close interactions of authorities with the concerned companies. </a:t>
            </a:r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put together revised and new training courses for all stakeholders.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new training model will be disseminated and promoted through this project network and during related competitions after the end of the project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34660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599" cy="4419600"/>
          </a:xfrm>
        </p:spPr>
        <p:txBody>
          <a:bodyPr>
            <a:normAutofit/>
          </a:bodyPr>
          <a:lstStyle/>
          <a:p>
            <a:pPr algn="just"/>
            <a:r>
              <a:rPr lang="en-AU" sz="2400" u="sng" dirty="0" smtClean="0">
                <a:solidFill>
                  <a:schemeClr val="tx1"/>
                </a:solidFill>
              </a:rPr>
              <a:t>The </a:t>
            </a:r>
            <a:r>
              <a:rPr lang="en-AU" sz="2400" u="sng" dirty="0">
                <a:solidFill>
                  <a:schemeClr val="tx1"/>
                </a:solidFill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</a:rPr>
              <a:t>:</a:t>
            </a: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Staff/Researchers</a:t>
            </a:r>
            <a:r>
              <a:rPr lang="en-AU" sz="2400" dirty="0">
                <a:solidFill>
                  <a:schemeClr val="tx1"/>
                </a:solidFill>
              </a:rPr>
              <a:t>: better comprehension of all industrial </a:t>
            </a:r>
            <a:r>
              <a:rPr lang="en-AU" sz="2400" dirty="0" smtClean="0">
                <a:solidFill>
                  <a:schemeClr val="tx1"/>
                </a:solidFill>
              </a:rPr>
              <a:t>constraints</a:t>
            </a:r>
          </a:p>
          <a:p>
            <a:pPr marL="576263" indent="-238125" algn="just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</a:endParaRP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Students/Trainees</a:t>
            </a:r>
            <a:r>
              <a:rPr lang="en-AU" sz="2400" dirty="0">
                <a:solidFill>
                  <a:schemeClr val="tx1"/>
                </a:solidFill>
              </a:rPr>
              <a:t>: stimulation of entrepreneurship spirit, foster innovation and improve entrepreneurial </a:t>
            </a:r>
            <a:r>
              <a:rPr lang="en-AU" sz="2400" dirty="0" smtClean="0">
                <a:solidFill>
                  <a:schemeClr val="tx1"/>
                </a:solidFill>
              </a:rPr>
              <a:t>skills</a:t>
            </a:r>
          </a:p>
          <a:p>
            <a:pPr marL="338138" algn="just"/>
            <a:endParaRPr lang="en-AU" sz="2400" dirty="0" smtClean="0">
              <a:solidFill>
                <a:schemeClr val="tx1"/>
              </a:solidFill>
            </a:endParaRPr>
          </a:p>
          <a:p>
            <a:pPr marL="338138" algn="just"/>
            <a:r>
              <a:rPr lang="en-AU" sz="2400" dirty="0" smtClean="0">
                <a:solidFill>
                  <a:schemeClr val="tx1"/>
                </a:solidFill>
              </a:rPr>
              <a:t>FoodQA </a:t>
            </a:r>
            <a:r>
              <a:rPr lang="en-AU" sz="2400" dirty="0">
                <a:solidFill>
                  <a:schemeClr val="tx1"/>
                </a:solidFill>
              </a:rPr>
              <a:t>project will help to better guide the students and trainees and increase their employability, capability to solve obstacles and better implement food quality </a:t>
            </a:r>
            <a:r>
              <a:rPr lang="en-AU" sz="2400" dirty="0" smtClean="0">
                <a:solidFill>
                  <a:schemeClr val="tx1"/>
                </a:solidFill>
              </a:rPr>
              <a:t>systems</a:t>
            </a:r>
            <a:endParaRPr lang="en-AU" sz="2400" dirty="0">
              <a:solidFill>
                <a:schemeClr val="tx1"/>
              </a:solidFill>
            </a:endParaRPr>
          </a:p>
          <a:p>
            <a:pPr marL="576263" indent="-238125" algn="l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8E8F07A8E3D468BBE2E01F5298DEE" ma:contentTypeVersion="0" ma:contentTypeDescription="Create a new document." ma:contentTypeScope="" ma:versionID="19d9521880bc804f6fe9fdc11ff507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5D498D-069C-4ADD-96A6-4481714EE887}"/>
</file>

<file path=customXml/itemProps2.xml><?xml version="1.0" encoding="utf-8"?>
<ds:datastoreItem xmlns:ds="http://schemas.openxmlformats.org/officeDocument/2006/customXml" ds:itemID="{6B7BBE71-99C4-4A1A-885C-BDA943DA8C9D}"/>
</file>

<file path=customXml/itemProps3.xml><?xml version="1.0" encoding="utf-8"?>
<ds:datastoreItem xmlns:ds="http://schemas.openxmlformats.org/officeDocument/2006/customXml" ds:itemID="{D4DF00EA-7963-4298-988A-CD011BFC0360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988</TotalTime>
  <Words>1596</Words>
  <Application>Microsoft Office PowerPoint</Application>
  <PresentationFormat>On-screen Show (4:3)</PresentationFormat>
  <Paragraphs>201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Fahmi Abu Al-Rub</cp:lastModifiedBy>
  <cp:revision>184</cp:revision>
  <dcterms:created xsi:type="dcterms:W3CDTF">2017-02-18T14:55:58Z</dcterms:created>
  <dcterms:modified xsi:type="dcterms:W3CDTF">2018-07-04T17:35:45Z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0x0101001E38E8F07A8E3D468BBE2E01F5298DEE</vt:lpwstr>
  </property>
</Properties>
</file>